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04" r:id="rId3"/>
    <p:sldId id="260" r:id="rId4"/>
    <p:sldId id="266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4" r:id="rId26"/>
    <p:sldId id="282" r:id="rId27"/>
    <p:sldId id="283" r:id="rId28"/>
    <p:sldId id="284" r:id="rId29"/>
    <p:sldId id="295" r:id="rId30"/>
    <p:sldId id="285" r:id="rId31"/>
    <p:sldId id="286" r:id="rId32"/>
    <p:sldId id="287" r:id="rId33"/>
    <p:sldId id="289" r:id="rId34"/>
    <p:sldId id="290" r:id="rId35"/>
    <p:sldId id="291" r:id="rId36"/>
    <p:sldId id="296" r:id="rId37"/>
    <p:sldId id="292" r:id="rId38"/>
    <p:sldId id="293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261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C29142B-5CF2-4E7C-B1D3-0EE56236A241}">
          <p14:sldIdLst>
            <p14:sldId id="257"/>
            <p14:sldId id="304"/>
            <p14:sldId id="260"/>
          </p14:sldIdLst>
        </p14:section>
        <p14:section name="1. Warum die ganze Aufregung?" id="{F2DFCBA2-A32A-4F4A-8128-A374CC06214C}">
          <p14:sldIdLst>
            <p14:sldId id="266"/>
            <p14:sldId id="259"/>
            <p14:sldId id="262"/>
            <p14:sldId id="263"/>
            <p14:sldId id="264"/>
            <p14:sldId id="265"/>
          </p14:sldIdLst>
        </p14:section>
        <p14:section name="2. Wie soll die Schule auf den Leitmedienwechsel reagieren?" id="{715E66D4-04EE-4484-B3B8-397FB474EB2B}">
          <p14:sldIdLst>
            <p14:sldId id="267"/>
            <p14:sldId id="268"/>
          </p14:sldIdLst>
        </p14:section>
        <p14:section name="3. Welche Allgemeinbildung wird im Leitmedienwechsel benötigt?" id="{3129045A-C2BC-48D0-B066-BC7EF3F2E84F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4. Warum gehört das Digitale in die Schule?" id="{7B607BBF-2E90-42FE-B7B6-D8AAD729E4AA}">
          <p14:sldIdLst>
            <p14:sldId id="277"/>
            <p14:sldId id="278"/>
          </p14:sldIdLst>
        </p14:section>
        <p14:section name="5. Welche Aspekte  des Digitalen sind für die Allgemeinbildung relevant?" id="{59F2F49A-C511-490D-88AE-382F751E1196}">
          <p14:sldIdLst>
            <p14:sldId id="279"/>
            <p14:sldId id="280"/>
            <p14:sldId id="281"/>
          </p14:sldIdLst>
        </p14:section>
        <p14:section name="6. Wozu Informatik?" id="{E4660762-E350-4155-AF59-8B3F3249BC3B}">
          <p14:sldIdLst>
            <p14:sldId id="294"/>
            <p14:sldId id="282"/>
            <p14:sldId id="283"/>
            <p14:sldId id="284"/>
          </p14:sldIdLst>
        </p14:section>
        <p14:section name="7. Wie kommt das Digitale in die Schule?" id="{5202CFAB-199B-4227-BDCF-3B100729B3B9}">
          <p14:sldIdLst>
            <p14:sldId id="295"/>
            <p14:sldId id="285"/>
            <p14:sldId id="286"/>
            <p14:sldId id="287"/>
            <p14:sldId id="289"/>
            <p14:sldId id="290"/>
            <p14:sldId id="291"/>
          </p14:sldIdLst>
        </p14:section>
        <p14:section name="8. Wie viele Computer braucht es in der Schule?" id="{0161812E-89DC-4DFC-AB9F-F522A4767C4C}">
          <p14:sldIdLst>
            <p14:sldId id="296"/>
            <p14:sldId id="292"/>
            <p14:sldId id="293"/>
          </p14:sldIdLst>
        </p14:section>
        <p14:section name="9. Wie sieht die Zukunft von Schulbüchern aus?" id="{8D1E354E-253B-420E-89F3-BC317B82224B}">
          <p14:sldIdLst>
            <p14:sldId id="297"/>
            <p14:sldId id="298"/>
          </p14:sldIdLst>
        </p14:section>
        <p14:section name="A. Gesetze des Digitalen" id="{DA5CE8FF-6A45-4758-ABB4-12E218A82F0A}">
          <p14:sldIdLst>
            <p14:sldId id="299"/>
            <p14:sldId id="300"/>
            <p14:sldId id="301"/>
          </p14:sldIdLst>
        </p14:section>
        <p14:section name="B. Argumente gegen die Digitalisierung in der Schule" id="{AEC62AEB-AB89-4EE6-828D-D79DA058E34A}">
          <p14:sldIdLst>
            <p14:sldId id="302"/>
            <p14:sldId id="303"/>
          </p14:sldIdLst>
        </p14:section>
        <p14:section name="Bonusmaterieral: Dagstuhl-Dreieck" id="{311C1827-D179-48FF-A9C3-659FECE57F7C}">
          <p14:sldIdLst>
            <p14:sldId id="305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5" autoAdjust="0"/>
    <p:restoredTop sz="94660"/>
  </p:normalViewPr>
  <p:slideViewPr>
    <p:cSldViewPr>
      <p:cViewPr varScale="1">
        <p:scale>
          <a:sx n="101" d="100"/>
          <a:sy n="101" d="100"/>
        </p:scale>
        <p:origin x="72" y="2532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D630-2764-4608-9CA5-9C2EA31284A3}" type="datetimeFigureOut">
              <a:rPr lang="de-CH" smtClean="0"/>
              <a:t>15.04.2019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1B7C-4EA4-494B-8E51-F50C12BC11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229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1B7C-4EA4-494B-8E51-F50C12BC1133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06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66B3-8EC6-46A0-A5AA-D1E7C3FD1864}" type="datetimeFigureOut">
              <a:rPr lang="de-CH" smtClean="0"/>
              <a:t>15.04.2019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2088-4459-4948-9502-6C18A73B0C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71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6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116616" y="548680"/>
            <a:ext cx="4024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66B3-8EC6-46A0-A5AA-D1E7C3FD1864}" type="datetimeFigureOut">
              <a:rPr lang="de-CH" smtClean="0"/>
              <a:t>15.04.2019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09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66B3-8EC6-46A0-A5AA-D1E7C3FD1864}" type="datetimeFigureOut">
              <a:rPr lang="de-CH" smtClean="0"/>
              <a:t>15.04.2019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2088-4459-4948-9502-6C18A73B0C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5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://www.digitalekompetenz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48081" y="2777793"/>
            <a:ext cx="4296497" cy="1296987"/>
          </a:xfrm>
        </p:spPr>
        <p:txBody>
          <a:bodyPr>
            <a:normAutofit fontScale="90000"/>
          </a:bodyPr>
          <a:lstStyle/>
          <a:p>
            <a:r>
              <a:rPr lang="de-CH" sz="3600" dirty="0"/>
              <a:t>Grafiken aus dem Buch</a:t>
            </a:r>
            <a:br>
              <a:rPr lang="de-CH" sz="3600" dirty="0"/>
            </a:br>
            <a:r>
              <a:rPr lang="de-CH" sz="3600" dirty="0"/>
              <a:t>«Mehr als 0 und 1»</a:t>
            </a:r>
          </a:p>
        </p:txBody>
      </p:sp>
      <p:pic>
        <p:nvPicPr>
          <p:cNvPr id="6" name="Picture 2" descr="C:\Users\user\Documents\_publikationen\2014-buch\epub\OEBPS\Images\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74" y="265737"/>
            <a:ext cx="4267409" cy="6321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65737"/>
            <a:ext cx="2304256" cy="18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_publikationen\2014-buch\epub - Kopie\OEBPS\Images\img_030000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95" y="764704"/>
            <a:ext cx="3626210" cy="53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29D64B5-3DDD-486D-8AC6-89805BD4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39" y="1387074"/>
            <a:ext cx="5580112" cy="4065745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8913"/>
            <a:ext cx="8678943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2.1 	</a:t>
            </a:r>
            <a:r>
              <a:rPr lang="de-CH" b="0" i="1" dirty="0"/>
              <a:t>Mögliche Reaktionen der Schule auf den digitalen Leitmedienwechsel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0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_publikationen\2014-buch\epub - Kopie\OEBPS\Images\img_03000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05" y="783806"/>
            <a:ext cx="3600400" cy="53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6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3.1 	</a:t>
            </a:r>
            <a:r>
              <a:rPr lang="de-CH" b="0" i="1" dirty="0"/>
              <a:t>Allgemeine und digitale Kompetenzen, die durch den Leitmedienwechsel wichtiger werden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11266" name="Picture 2" descr="C:\Users\user\Documents\_publikationen\2014-buch\epub - Kopie\OEBPS\Images\img_03000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15" y="1124744"/>
            <a:ext cx="2892945" cy="48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6271592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3.2 	</a:t>
            </a:r>
            <a:r>
              <a:rPr lang="de-CH" b="0" i="1" dirty="0"/>
              <a:t>Die Digitalisierung erfordert Filterkompetenz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12290" name="Picture 2" descr="C:\Users\user\Documents\_publikationen\2014-buch\epub - Kopie\OEBPS\Images\img_030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68" y="1412776"/>
            <a:ext cx="4416152" cy="42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9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_publikationen\2014-buch\epub - Kopie\OEBPS\Images\img_03000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02" y="1556792"/>
            <a:ext cx="5088396" cy="42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8913"/>
            <a:ext cx="8678943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3.3 	</a:t>
            </a:r>
            <a:r>
              <a:rPr lang="de-CH" sz="1800" b="0" i="1" dirty="0"/>
              <a:t>Die Taxonomie von Aufgaben und Prüfungsfragen nach Bloom</a:t>
            </a:r>
          </a:p>
        </p:txBody>
      </p:sp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6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3.4 	</a:t>
            </a:r>
            <a:r>
              <a:rPr lang="de-CH" sz="1800" b="0" i="1" dirty="0"/>
              <a:t>Leitmedium und primäre Lerntheorie haben sich geändert</a:t>
            </a:r>
          </a:p>
        </p:txBody>
      </p:sp>
      <p:pic>
        <p:nvPicPr>
          <p:cNvPr id="14338" name="Picture 2" descr="C:\Users\user\Documents\_publikationen\2014-buch\epub - Kopie\OEBPS\Images\img_03000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6" y="1808820"/>
            <a:ext cx="68669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4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3.5 	</a:t>
            </a:r>
            <a:r>
              <a:rPr lang="de-CH" b="0" i="1" dirty="0"/>
              <a:t>Aufgrund komplexerer Probleme und des beschleunigten Wandels wird Systemdenken im digitalen Leitmedienwechsel wichtiger</a:t>
            </a:r>
          </a:p>
        </p:txBody>
      </p:sp>
      <p:pic>
        <p:nvPicPr>
          <p:cNvPr id="15362" name="Picture 2" descr="C:\Users\user\Documents\_publikationen\2014-buch\epub - Kopie\OEBPS\Images\img_030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0" y="1412776"/>
            <a:ext cx="4488160" cy="43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1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435100" indent="-1435100"/>
            <a:r>
              <a:rPr lang="de-CH" dirty="0"/>
              <a:t>Abbildung 3.6 	</a:t>
            </a:r>
            <a:r>
              <a:rPr lang="de-CH" b="0" i="1" dirty="0"/>
              <a:t>Lebenslanges Lernen nimmt aufgrund der Digitalisierung an Bedeutung zu</a:t>
            </a:r>
          </a:p>
        </p:txBody>
      </p:sp>
      <p:pic>
        <p:nvPicPr>
          <p:cNvPr id="16386" name="Picture 2" descr="C:\Users\user\Documents\_publikationen\2014-buch\epub - Kopie\OEBPS\Images\img_03000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84" y="1772816"/>
            <a:ext cx="4680520" cy="36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9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435100" indent="-1435100"/>
            <a:r>
              <a:rPr lang="de-CH" dirty="0"/>
              <a:t>Abbildung 3.7 	</a:t>
            </a:r>
            <a:r>
              <a:rPr lang="de-CH" b="0" i="1" dirty="0"/>
              <a:t>Kommunikationskompetenz wird in der globalisierten Informationsgesellschaft wichtiger und anspruchsvoller</a:t>
            </a:r>
          </a:p>
        </p:txBody>
      </p:sp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 descr="C:\Users\user\Documents\_publikationen\2014-buch\epub - Kopie\OEBPS\Images\img_03000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24" y="1268760"/>
            <a:ext cx="3627639" cy="44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1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241269"/>
            <a:ext cx="915511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_publikationen\2014-buch\epub\OEBPS\Images\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48" y="3852178"/>
            <a:ext cx="1791582" cy="265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4005064"/>
            <a:ext cx="5544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Diese Präsentation enthält alle Grafiken aus dem Buch «Mehr als 0 und 1» von Beat Döbeli Honegger, erschienen im hep Verlag im März 2016. Sie dürfen unter einer Creative </a:t>
            </a:r>
            <a:r>
              <a:rPr lang="de-CH" dirty="0" err="1"/>
              <a:t>Commons</a:t>
            </a:r>
            <a:r>
              <a:rPr lang="de-CH" dirty="0"/>
              <a:t> Lizenz BY-SA verwendet werden. 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Bitte dazu folgende Kennzeichnung verwenden: </a:t>
            </a:r>
          </a:p>
        </p:txBody>
      </p:sp>
      <p:pic>
        <p:nvPicPr>
          <p:cNvPr id="7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9865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512944" y="6047107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200" b="1" dirty="0"/>
              <a:t>Beat Döbeli Honegger: Mehr als 0 und 1 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</p:spTree>
    <p:extLst>
      <p:ext uri="{BB962C8B-B14F-4D97-AF65-F5344CB8AC3E}">
        <p14:creationId xmlns:p14="http://schemas.microsoft.com/office/powerpoint/2010/main" val="252221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cuments\_publikationen\2014-buch\epub - Kopie\OEBPS\Images\img_03000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05" y="783806"/>
            <a:ext cx="3600400" cy="53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1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8913"/>
            <a:ext cx="8678943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4.1 	</a:t>
            </a:r>
            <a:r>
              <a:rPr lang="de-CH" b="0" i="1" dirty="0"/>
              <a:t>Übersicht der Argumente für digitale Medien in der Schule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19458" name="Picture 2" descr="C:\Users\user\Documents\_publikationen\2014-buch\epub - Kopie\OEBPS\Images\img_030000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6" y="1970546"/>
            <a:ext cx="5364427" cy="2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6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_publikationen\2014-buch\epub - Kopie\OEBPS\Images\img_030000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29" y="784138"/>
            <a:ext cx="3601175" cy="53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2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5.1 	</a:t>
            </a:r>
            <a:r>
              <a:rPr lang="de-CH" b="0" i="1" dirty="0"/>
              <a:t>Digitale Medien in der Schule: Werkzeug, Thema und Ablenkung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21506" name="Picture 2" descr="C:\Users\user\Documents\_publikationen\2014-buch\epub - Kopie\OEBPS\Images\img_030000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63" y="2555756"/>
            <a:ext cx="5425976" cy="1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7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8913"/>
            <a:ext cx="8678943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5.2 	</a:t>
            </a:r>
            <a:r>
              <a:rPr lang="de-CH" b="0" i="1" dirty="0"/>
              <a:t>Drei Bereiche der digitalen Kompetenzen, die sich gegenseitig ergänzen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22530" name="Picture 2" descr="C:\Users\user\Documents\_publikationen\2014-buch\epub - Kopie\OEBPS\Images\img_030000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08" y="2204864"/>
            <a:ext cx="5359306" cy="25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9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cuments\_publikationen\2014-buch\epub - Kopie\OEBPS\Images\img_030000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56" y="908720"/>
            <a:ext cx="3469288" cy="51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6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81438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6.1 	</a:t>
            </a:r>
            <a:r>
              <a:rPr lang="de-CH" b="0" i="1" dirty="0"/>
              <a:t>Sichtweisen der Informatik – meist mehr als 0 und 1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23554" name="Picture 2" descr="C:\Users\user\Documents\_publikationen\2014-buch\epub - Kopie\OEBPS\Images\img_030000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3" y="1700808"/>
            <a:ext cx="5904656" cy="33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23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52344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6.2 	</a:t>
            </a:r>
            <a:r>
              <a:rPr lang="de-CH" sz="1800" b="0" i="1" dirty="0"/>
              <a:t>Die sieben großen Prinzipien der Informatik nach Peter Denning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160"/>
            <a:ext cx="3884841" cy="37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5160"/>
            <a:ext cx="3884841" cy="287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7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78943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6.3 	</a:t>
            </a:r>
            <a:r>
              <a:rPr lang="de-CH" sz="1800" b="0" i="1" dirty="0"/>
              <a:t>Neun Begründungen für Informatik als Teil der Allgemeinbildung</a:t>
            </a:r>
          </a:p>
        </p:txBody>
      </p:sp>
      <p:pic>
        <p:nvPicPr>
          <p:cNvPr id="25602" name="Picture 2" descr="C:\Users\user\Documents\_publikationen\2014-buch\epub - Kopie\OEBPS\Images\img_03000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08" y="1340768"/>
            <a:ext cx="4248472" cy="45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01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ocuments\_publikationen\2014-buch\epub - Kopie\OEBPS\Images\img_03000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56" y="908720"/>
            <a:ext cx="3469288" cy="51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0825" y="188640"/>
            <a:ext cx="5486400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0.1 	</a:t>
            </a:r>
            <a:r>
              <a:rPr lang="de-CH" sz="1800" b="0" i="1" dirty="0"/>
              <a:t>Kapitelstruktur des Buches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 descr="C:\Users\user\Documents\_publikationen\2014-buch\epub\OEBPS\Images\img_0300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36" y="1117560"/>
            <a:ext cx="5335928" cy="46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9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5" y="188913"/>
            <a:ext cx="5486400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7.1 	</a:t>
            </a:r>
            <a:r>
              <a:rPr lang="de-CH" b="0" i="1" dirty="0"/>
              <a:t>Innovationstypen nach Rogers 1962</a:t>
            </a:r>
          </a:p>
        </p:txBody>
      </p:sp>
      <p:pic>
        <p:nvPicPr>
          <p:cNvPr id="26626" name="Picture 2" descr="C:\Users\user\Documents\_publikationen\2014-buch\epub - Kopie\OEBPS\Images\img_03000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4" y="1772816"/>
            <a:ext cx="6178779" cy="36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2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8913"/>
            <a:ext cx="8678943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7.2 	</a:t>
            </a:r>
            <a:r>
              <a:rPr lang="de-CH" b="0" i="1" dirty="0"/>
              <a:t>Phasenmodell der organisationalen Lernkurve bei der Einbettung von ICT in Schulen nach Breiter 2001</a:t>
            </a:r>
          </a:p>
        </p:txBody>
      </p:sp>
      <p:pic>
        <p:nvPicPr>
          <p:cNvPr id="29698" name="Picture 2" descr="C:\Users\user\Documents\_publikationen\2014-buch\epub - Kopie\OEBPS\Images\img_03000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69" y="1664804"/>
            <a:ext cx="5932145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58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7.3 	</a:t>
            </a:r>
            <a:r>
              <a:rPr lang="de-CH" b="0" i="1" dirty="0"/>
              <a:t>Strategische Technologie-Entscheidungssituationen nach Foster 1986</a:t>
            </a:r>
          </a:p>
        </p:txBody>
      </p:sp>
      <p:pic>
        <p:nvPicPr>
          <p:cNvPr id="30722" name="Picture 2" descr="C:\Users\user\Documents\_publikationen\2014-buch\epub - Kopie\OEBPS\Images\img_03000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34" y="1952836"/>
            <a:ext cx="60625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1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6" y="188913"/>
            <a:ext cx="8678942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7.4 	</a:t>
            </a:r>
            <a:r>
              <a:rPr lang="de-CH" sz="1800" b="0" i="1" dirty="0"/>
              <a:t>Das Wille-Wissen-Werkzeug- und das TPCK-Modell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8" y="1201554"/>
            <a:ext cx="57427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38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5" y="188912"/>
            <a:ext cx="8678943" cy="564719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7.5 	</a:t>
            </a:r>
            <a:r>
              <a:rPr lang="de-CH" b="0" i="1" dirty="0"/>
              <a:t>Notwendige Kompetenzen von Lehrerinnen und Lehrern zur Vermittlung des Digitalen als Thema</a:t>
            </a:r>
          </a:p>
        </p:txBody>
      </p:sp>
      <p:pic>
        <p:nvPicPr>
          <p:cNvPr id="28674" name="Picture 2" descr="C:\Users\user\Documents\_publikationen\2014-buch\epub - Kopie\OEBPS\Images\img_030000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80720" cy="48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2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6" y="188913"/>
            <a:ext cx="8678942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7.6 	</a:t>
            </a:r>
            <a:r>
              <a:rPr lang="de-CH" b="0" i="1" dirty="0"/>
              <a:t>Koordinations- und Autonomiewunsch auf verschiedenen politischen Ebenen</a:t>
            </a:r>
          </a:p>
        </p:txBody>
      </p:sp>
      <p:pic>
        <p:nvPicPr>
          <p:cNvPr id="31746" name="Picture 2" descr="C:\Users\user\Documents\_publikationen\2014-buch\epub - Kopie\OEBPS\Images\img_03000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8862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5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ocuments\_publikationen\2014-buch\epub - Kopie\OEBPS\Images\img_030000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86" y="908720"/>
            <a:ext cx="3469657" cy="51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80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/>
          </a:bodyPr>
          <a:lstStyle/>
          <a:p>
            <a:pPr marL="1435100" indent="-1435100"/>
            <a:r>
              <a:rPr lang="de-CH" sz="1800" dirty="0"/>
              <a:t>Abbildung 8.1 	</a:t>
            </a:r>
            <a:r>
              <a:rPr lang="de-CH" sz="1800" b="0" i="1" dirty="0"/>
              <a:t>Phasen der schulischen ICT-Ausstattung 1985 bis 2015</a:t>
            </a:r>
          </a:p>
        </p:txBody>
      </p:sp>
      <p:pic>
        <p:nvPicPr>
          <p:cNvPr id="32770" name="Picture 2" descr="C:\Users\user\Documents\_publikationen\2014-buch\epub - Kopie\OEBPS\Images\img_030000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5"/>
            <a:ext cx="2952328" cy="50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69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6485"/>
            <a:ext cx="8678943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8.2 	</a:t>
            </a:r>
            <a:r>
              <a:rPr lang="de-CH" sz="1800" b="0" i="1" dirty="0"/>
              <a:t>Varianten von BYOD und Eins-zu-eins-Ausstattungen an Schulen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0" y="1061665"/>
            <a:ext cx="4066547" cy="47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86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ocuments\_publikationen\2014-buch\epub - Kopie\OEBPS\Images\img_030000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17" y="908572"/>
            <a:ext cx="3470026" cy="51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5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_publikationen\2014-buch\epub - Kopie\OEBPS\Images\img_03000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32017"/>
            <a:ext cx="3744416" cy="55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5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5983560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9.1 	</a:t>
            </a:r>
            <a:r>
              <a:rPr lang="de-CH" sz="1800" b="0" i="1" dirty="0"/>
              <a:t>Potenziale digitaler Schulbücher</a:t>
            </a:r>
          </a:p>
        </p:txBody>
      </p:sp>
      <p:pic>
        <p:nvPicPr>
          <p:cNvPr id="38914" name="Picture 2" descr="C:\Users\user\Documents\_publikationen\2014-buch\epub - Kopie\OEBPS\Images\img_030000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01" y="1484784"/>
            <a:ext cx="5136197" cy="38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43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ocuments\_publikationen\2014-buch\epub - Kopie\OEBPS\Images\img_030000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39" y="908571"/>
            <a:ext cx="3469804" cy="51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9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5" y="188913"/>
            <a:ext cx="5983560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A.1 	</a:t>
            </a:r>
            <a:r>
              <a:rPr lang="de-CH" sz="1800" b="0" i="1" dirty="0"/>
              <a:t>Die Gesetze des Digitalen im Überblick</a:t>
            </a:r>
          </a:p>
        </p:txBody>
      </p:sp>
      <p:pic>
        <p:nvPicPr>
          <p:cNvPr id="40962" name="Picture 2" descr="C:\Users\user\Documents\_publikationen\2014-buch\epub - Kopie\OEBPS\Images\img_030000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08" y="1196752"/>
            <a:ext cx="2925471" cy="48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2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A.2 	</a:t>
            </a:r>
            <a:r>
              <a:rPr lang="de-CH" sz="1800" b="0" i="1" dirty="0"/>
              <a:t>Der </a:t>
            </a:r>
            <a:r>
              <a:rPr lang="de-CH" sz="1800" b="0" i="1" dirty="0" err="1"/>
              <a:t>hype</a:t>
            </a:r>
            <a:r>
              <a:rPr lang="de-CH" sz="1800" b="0" i="1" dirty="0"/>
              <a:t> </a:t>
            </a:r>
            <a:r>
              <a:rPr lang="de-CH" sz="1800" b="0" i="1" dirty="0" err="1"/>
              <a:t>cycle</a:t>
            </a:r>
            <a:r>
              <a:rPr lang="de-CH" sz="1800" b="0" i="1" dirty="0"/>
              <a:t> am Beispiel von Tablets in der Schule</a:t>
            </a:r>
          </a:p>
        </p:txBody>
      </p:sp>
      <p:pic>
        <p:nvPicPr>
          <p:cNvPr id="41986" name="Picture 2" descr="C:\Users\user\Documents\_publikationen\2014-buch\epub - Kopie\OEBPS\Images\img_030000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60" y="1700808"/>
            <a:ext cx="5568280" cy="34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17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ocuments\_publikationen\2014-buch\epub - Kopie\OEBPS\Images\img_03000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41" y="908571"/>
            <a:ext cx="3469102" cy="51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2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4034" name="Picture 2" descr="C:\Users\user\Documents\_publikationen\2014-buch\epub - Kopie\OEBPS\Images\img_030000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63" y="1484784"/>
            <a:ext cx="4176464" cy="38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Abbildung B.1 	</a:t>
            </a:r>
            <a:r>
              <a:rPr lang="de-CH" sz="1800" b="0" i="1" dirty="0"/>
              <a:t>Kategorien von Argumenten gegen das Digitale in der Schule</a:t>
            </a:r>
          </a:p>
        </p:txBody>
      </p:sp>
    </p:spTree>
    <p:extLst>
      <p:ext uri="{BB962C8B-B14F-4D97-AF65-F5344CB8AC3E}">
        <p14:creationId xmlns:p14="http://schemas.microsoft.com/office/powerpoint/2010/main" val="4064307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403648" y="6306330"/>
            <a:ext cx="63367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und Renate Salzmann (2018)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/>
          </a:bodyPr>
          <a:lstStyle/>
          <a:p>
            <a:pPr marL="1520825" indent="-1520825"/>
            <a:r>
              <a:rPr lang="de-CH" sz="1800" dirty="0"/>
              <a:t>Bonusmaterial:	</a:t>
            </a:r>
            <a:r>
              <a:rPr lang="de-CH" sz="1800" b="0" i="1" dirty="0"/>
              <a:t>Das Dagstuhl-Dreieck (nicht im Buch)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457" y="1560802"/>
            <a:ext cx="6201085" cy="39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0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915352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33" y="3140968"/>
            <a:ext cx="2198642" cy="344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19" y="2387600"/>
            <a:ext cx="25431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4" y="404664"/>
            <a:ext cx="43529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23528" y="6309320"/>
            <a:ext cx="288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www.digitalekompetenz.ch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46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:\Users\user\Documents\_publikationen\2014-buch\epub\OEBPS\Images\img_030000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9983"/>
            <a:ext cx="4608512" cy="38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el 4"/>
          <p:cNvSpPr txBox="1">
            <a:spLocks/>
          </p:cNvSpPr>
          <p:nvPr/>
        </p:nvSpPr>
        <p:spPr>
          <a:xfrm>
            <a:off x="250824" y="188640"/>
            <a:ext cx="8678943" cy="566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0825" indent="-1520825"/>
            <a:r>
              <a:rPr lang="de-CH" sz="1800" dirty="0"/>
              <a:t>Abbildung 1.1 	</a:t>
            </a:r>
            <a:r>
              <a:rPr lang="de-CH" sz="1800" b="0" i="1" dirty="0"/>
              <a:t>Die Digitalisierung ermöglicht, alle Daten in einem einzigen Gerät zu speichern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19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5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_publikationen\2014-buch\epub - Kopie\OEBPS\Images\img_030000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02" y="1469902"/>
            <a:ext cx="5260795" cy="39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5486400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1.2 	</a:t>
            </a:r>
            <a:r>
              <a:rPr lang="de-CH" b="0" i="1" dirty="0"/>
              <a:t>Die grundlegenden Funktionen des Computers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8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 descr="C:\Users\user\Documents\_publikationen\2014-buch\epub - Kopie\OEBPS\Images\img_0300000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93" y="1476270"/>
            <a:ext cx="3917702" cy="39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19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4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78248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1.3 	</a:t>
            </a:r>
            <a:r>
              <a:rPr lang="de-CH" b="0" i="1" dirty="0"/>
              <a:t>Auslöser, Konsequenzen und Herausforderungen des aktuellen</a:t>
            </a:r>
            <a:br>
              <a:rPr lang="de-CH" b="0" i="1" dirty="0"/>
            </a:br>
            <a:r>
              <a:rPr lang="de-CH" b="0" i="1" dirty="0"/>
              <a:t>Leitmedienwechsels</a:t>
            </a:r>
          </a:p>
        </p:txBody>
      </p:sp>
    </p:spTree>
    <p:extLst>
      <p:ext uri="{BB962C8B-B14F-4D97-AF65-F5344CB8AC3E}">
        <p14:creationId xmlns:p14="http://schemas.microsoft.com/office/powerpoint/2010/main" val="237899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_publikationen\2014-buch\epub - Kopie\OEBPS\Images\img_030000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58" y="1477204"/>
            <a:ext cx="5190372" cy="39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64134" y="186894"/>
            <a:ext cx="8665634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1.4 	</a:t>
            </a:r>
            <a:r>
              <a:rPr lang="de-CH" b="0" i="1" dirty="0"/>
              <a:t>Kommunikationsmedien als Auslöser von Leitmedienwechseln gemäß Baecker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5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250824" y="188913"/>
            <a:ext cx="8678943" cy="566738"/>
          </a:xfrm>
        </p:spPr>
        <p:txBody>
          <a:bodyPr anchor="t">
            <a:normAutofit fontScale="90000"/>
          </a:bodyPr>
          <a:lstStyle/>
          <a:p>
            <a:pPr marL="1520825" indent="-1520825"/>
            <a:r>
              <a:rPr lang="de-CH" dirty="0"/>
              <a:t>Abbildung 1.5 	</a:t>
            </a:r>
            <a:r>
              <a:rPr lang="de-CH" b="0" i="1" dirty="0"/>
              <a:t>Die Digitalisierung verändert die Verhältnisse zwischen Staat, Individuum und Unternehmen</a:t>
            </a:r>
            <a:br>
              <a:rPr lang="de-CH" dirty="0"/>
            </a:br>
            <a:endParaRPr lang="de-CH" b="0" i="1" dirty="0"/>
          </a:p>
        </p:txBody>
      </p:sp>
      <p:pic>
        <p:nvPicPr>
          <p:cNvPr id="6146" name="Picture 2" descr="C:\Users\user\Documents\_publikationen\2014-buch\epub - Kopie\OEBPS\Images\img_030000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9" y="1488240"/>
            <a:ext cx="4370978" cy="38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econstor.eu/dspace/image/ccLicense/bi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1069"/>
            <a:ext cx="1189416" cy="4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03648" y="6306330"/>
            <a:ext cx="6336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Beat Döbeli Honegger (2016): Mehr als 0 und 1 – Schule in einer digitalisierten Welt</a:t>
            </a:r>
            <a:br>
              <a:rPr lang="de-CH" sz="1200" b="1" dirty="0"/>
            </a:br>
            <a:r>
              <a:rPr lang="de-CH" sz="1200" b="1" dirty="0"/>
              <a:t>hep verlag, www.mehrals0und1.ch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6330"/>
            <a:ext cx="458795" cy="4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251520" y="11663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51520" y="908720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1520" y="6237312"/>
            <a:ext cx="8678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737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Bildschirmpräsentation (4:3)</PresentationFormat>
  <Paragraphs>71</Paragraphs>
  <Slides>47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Larissa</vt:lpstr>
      <vt:lpstr>Grafiken aus dem Buch «Mehr als 0 und 1»</vt:lpstr>
      <vt:lpstr>PowerPoint-Präsentation</vt:lpstr>
      <vt:lpstr>Abbildung 0.1  Kapitelstruktur des Buches</vt:lpstr>
      <vt:lpstr>PowerPoint-Präsentation</vt:lpstr>
      <vt:lpstr>PowerPoint-Präsentation</vt:lpstr>
      <vt:lpstr>Abbildung 1.2  Die grundlegenden Funktionen des Computers</vt:lpstr>
      <vt:lpstr>Abbildung 1.3  Auslöser, Konsequenzen und Herausforderungen des aktuellen Leitmedienwechsels</vt:lpstr>
      <vt:lpstr>Abbildung 1.4  Kommunikationsmedien als Auslöser von Leitmedienwechseln gemäß Baecker </vt:lpstr>
      <vt:lpstr>Abbildung 1.5  Die Digitalisierung verändert die Verhältnisse zwischen Staat, Individuum und Unternehmen </vt:lpstr>
      <vt:lpstr>PowerPoint-Präsentation</vt:lpstr>
      <vt:lpstr>Abbildung 2.1  Mögliche Reaktionen der Schule auf den digitalen Leitmedienwechsel </vt:lpstr>
      <vt:lpstr>PowerPoint-Präsentation</vt:lpstr>
      <vt:lpstr>Abbildung 3.1  Allgemeine und digitale Kompetenzen, die durch den Leitmedienwechsel wichtiger werden </vt:lpstr>
      <vt:lpstr>Abbildung 3.2  Die Digitalisierung erfordert Filterkompetenz </vt:lpstr>
      <vt:lpstr>Abbildung 3.3  Die Taxonomie von Aufgaben und Prüfungsfragen nach Bloom</vt:lpstr>
      <vt:lpstr>Abbildung 3.4  Leitmedium und primäre Lerntheorie haben sich geändert</vt:lpstr>
      <vt:lpstr>Abbildung 3.5  Aufgrund komplexerer Probleme und des beschleunigten Wandels wird Systemdenken im digitalen Leitmedienwechsel wichtiger</vt:lpstr>
      <vt:lpstr>Abbildung 3.6  Lebenslanges Lernen nimmt aufgrund der Digitalisierung an Bedeutung zu</vt:lpstr>
      <vt:lpstr>Abbildung 3.7  Kommunikationskompetenz wird in der globalisierten Informationsgesellschaft wichtiger und anspruchsvoller</vt:lpstr>
      <vt:lpstr>PowerPoint-Präsentation</vt:lpstr>
      <vt:lpstr>Abbildung 4.1  Übersicht der Argumente für digitale Medien in der Schule </vt:lpstr>
      <vt:lpstr>PowerPoint-Präsentation</vt:lpstr>
      <vt:lpstr>Abbildung 5.1  Digitale Medien in der Schule: Werkzeug, Thema und Ablenkung </vt:lpstr>
      <vt:lpstr>Abbildung 5.2  Drei Bereiche der digitalen Kompetenzen, die sich gegenseitig ergänzen </vt:lpstr>
      <vt:lpstr>PowerPoint-Präsentation</vt:lpstr>
      <vt:lpstr>Abbildung 6.1  Sichtweisen der Informatik – meist mehr als 0 und 1 </vt:lpstr>
      <vt:lpstr>Abbildung 6.2  Die sieben großen Prinzipien der Informatik nach Peter Denning</vt:lpstr>
      <vt:lpstr>Abbildung 6.3  Neun Begründungen für Informatik als Teil der Allgemeinbildung</vt:lpstr>
      <vt:lpstr>PowerPoint-Präsentation</vt:lpstr>
      <vt:lpstr>Abbildung 7.1  Innovationstypen nach Rogers 1962</vt:lpstr>
      <vt:lpstr>Abbildung 7.2  Phasenmodell der organisationalen Lernkurve bei der Einbettung von ICT in Schulen nach Breiter 2001</vt:lpstr>
      <vt:lpstr>Abbildung 7.3  Strategische Technologie-Entscheidungssituationen nach Foster 1986</vt:lpstr>
      <vt:lpstr>Abbildung 7.4  Das Wille-Wissen-Werkzeug- und das TPCK-Modell</vt:lpstr>
      <vt:lpstr>Abbildung 7.5  Notwendige Kompetenzen von Lehrerinnen und Lehrern zur Vermittlung des Digitalen als Thema</vt:lpstr>
      <vt:lpstr>Abbildung 7.6  Koordinations- und Autonomiewunsch auf verschiedenen politischen Ebenen</vt:lpstr>
      <vt:lpstr>PowerPoint-Präsentation</vt:lpstr>
      <vt:lpstr>Abbildung 8.1  Phasen der schulischen ICT-Ausstattung 1985 bis 2015</vt:lpstr>
      <vt:lpstr>Abbildung 8.2  Varianten von BYOD und Eins-zu-eins-Ausstattungen an Schulen</vt:lpstr>
      <vt:lpstr>PowerPoint-Präsentation</vt:lpstr>
      <vt:lpstr>Abbildung 9.1  Potenziale digitaler Schulbücher</vt:lpstr>
      <vt:lpstr>PowerPoint-Präsentation</vt:lpstr>
      <vt:lpstr>Abbildung A.1  Die Gesetze des Digitalen im Überblick</vt:lpstr>
      <vt:lpstr>Abbildung A.2  Der hype cycle am Beispiel von Tablets in der Schule</vt:lpstr>
      <vt:lpstr>PowerPoint-Präsentation</vt:lpstr>
      <vt:lpstr>Abbildung B.1  Kategorien von Argumenten gegen das Digitale in der Schule</vt:lpstr>
      <vt:lpstr>Bonusmaterial: Das Dagstuhl-Dreieck (nicht im Buch)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Grafiken des Buches "Mehr als 0 und 1"</dc:title>
  <dc:creator>Beat Döbeli Honegger</dc:creator>
  <cp:lastModifiedBy>Beat Döbeli Honegger</cp:lastModifiedBy>
  <cp:revision>33</cp:revision>
  <dcterms:created xsi:type="dcterms:W3CDTF">2016-04-07T08:37:23Z</dcterms:created>
  <dcterms:modified xsi:type="dcterms:W3CDTF">2019-04-15T21:03:47Z</dcterms:modified>
</cp:coreProperties>
</file>